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0"/>
  </p:notesMasterIdLst>
  <p:handoutMasterIdLst>
    <p:handoutMasterId r:id="rId21"/>
  </p:handoutMasterIdLst>
  <p:sldIdLst>
    <p:sldId id="256" r:id="rId2"/>
    <p:sldId id="257" r:id="rId3"/>
    <p:sldId id="258" r:id="rId4"/>
    <p:sldId id="268" r:id="rId5"/>
    <p:sldId id="269" r:id="rId6"/>
    <p:sldId id="260" r:id="rId7"/>
    <p:sldId id="259" r:id="rId8"/>
    <p:sldId id="261" r:id="rId9"/>
    <p:sldId id="262" r:id="rId10"/>
    <p:sldId id="263" r:id="rId11"/>
    <p:sldId id="272" r:id="rId12"/>
    <p:sldId id="273" r:id="rId13"/>
    <p:sldId id="264" r:id="rId14"/>
    <p:sldId id="265" r:id="rId15"/>
    <p:sldId id="266" r:id="rId16"/>
    <p:sldId id="270" r:id="rId17"/>
    <p:sldId id="267" r:id="rId18"/>
    <p:sldId id="27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DCF9F40-9303-4D8D-82D2-047109916B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E74E51F-DDA6-422A-89E6-70AC9FD639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F4E035-6D00-4EB4-B325-05A4B51336D2}" type="datetimeFigureOut">
              <a:rPr lang="en-US" smtClean="0"/>
              <a:t>1/16/2018</a:t>
            </a:fld>
            <a:endParaRPr lang="en-US"/>
          </a:p>
        </p:txBody>
      </p:sp>
      <p:sp>
        <p:nvSpPr>
          <p:cNvPr id="4" name="Footer Placeholder 3">
            <a:extLst>
              <a:ext uri="{FF2B5EF4-FFF2-40B4-BE49-F238E27FC236}">
                <a16:creationId xmlns:a16="http://schemas.microsoft.com/office/drawing/2014/main" id="{FDF16E7D-5FBA-44C1-8383-37C903DA5C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50ABE63-4F2A-4B5C-A5FB-35B241C98F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71C22B-2911-4EC3-879E-457B78BB8062}" type="slidenum">
              <a:rPr lang="en-US" smtClean="0"/>
              <a:t>‹#›</a:t>
            </a:fld>
            <a:endParaRPr lang="en-US"/>
          </a:p>
        </p:txBody>
      </p:sp>
    </p:spTree>
    <p:extLst>
      <p:ext uri="{BB962C8B-B14F-4D97-AF65-F5344CB8AC3E}">
        <p14:creationId xmlns:p14="http://schemas.microsoft.com/office/powerpoint/2010/main" val="24334860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D871EF-5D2D-4068-AE03-11B912702255}" type="datetimeFigureOut">
              <a:rPr lang="en-US" smtClean="0"/>
              <a:t>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9FBE0E-7204-478B-BC73-86DF7B6D49FD}" type="slidenum">
              <a:rPr lang="en-US" smtClean="0"/>
              <a:t>‹#›</a:t>
            </a:fld>
            <a:endParaRPr lang="en-US"/>
          </a:p>
        </p:txBody>
      </p:sp>
    </p:spTree>
    <p:extLst>
      <p:ext uri="{BB962C8B-B14F-4D97-AF65-F5344CB8AC3E}">
        <p14:creationId xmlns:p14="http://schemas.microsoft.com/office/powerpoint/2010/main" val="41650860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A29DB0E-CDE7-4643-A26A-4C18623F6543}" type="datetime1">
              <a:rPr lang="en-US" smtClean="0"/>
              <a:t>1/16/2018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79C96B-42FD-4B57-B0A3-A476F7FEAEA9}" type="datetime1">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0E831D-5D3C-4C99-A951-DA5BFB29E8AC}" type="datetime1">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F88BA0-6E90-4BA3-B942-8C74CB86B8FF}" type="datetime1">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AF9F04E-9E79-4163-993D-5241B73D4D51}" type="datetime1">
              <a:rPr lang="en-US" smtClean="0"/>
              <a:t>1/16/2018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AD9CCE-6693-473B-9CE2-0F4D87D76D19}" type="datetime1">
              <a:rPr lang="en-US" smtClean="0"/>
              <a:t>1/16/2018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2CB70B-D764-4978-8F31-24E8223C779A}" type="datetime1">
              <a:rPr lang="en-US" smtClean="0"/>
              <a:t>1/16/2018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E6E758-5D28-4EA5-B34C-824A81F1B748}" type="datetime1">
              <a:rPr lang="en-US" smtClean="0"/>
              <a:t>1/16/2018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617348-C82B-4573-89EA-37AC86C262F1}" type="datetime1">
              <a:rPr lang="en-US" smtClean="0"/>
              <a:t>1/16/2018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A492B46-4819-4A49-9F19-2F2F2A403A19}" type="datetime1">
              <a:rPr lang="en-US" smtClean="0"/>
              <a:t>1/16/2018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366AECD0-16EF-4639-85B8-98FAB913E159}" type="datetime1">
              <a:rPr lang="en-US" smtClean="0"/>
              <a:t>1/16/2018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8C41C40C-40BC-4B7D-AF6B-D5E340EC5C23}" type="datetime1">
              <a:rPr lang="en-US" smtClean="0"/>
              <a:t>1/16/2018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grosvenpaul/family-income-and-expenditur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0A72D-798A-4305-AAD0-956852325101}"/>
              </a:ext>
            </a:extLst>
          </p:cNvPr>
          <p:cNvSpPr>
            <a:spLocks noGrp="1"/>
          </p:cNvSpPr>
          <p:nvPr>
            <p:ph type="ctrTitle"/>
          </p:nvPr>
        </p:nvSpPr>
        <p:spPr/>
        <p:txBody>
          <a:bodyPr/>
          <a:lstStyle/>
          <a:p>
            <a:r>
              <a:rPr lang="en-US" dirty="0"/>
              <a:t>Data Analytics Bootcamp Project</a:t>
            </a:r>
          </a:p>
        </p:txBody>
      </p:sp>
      <p:sp>
        <p:nvSpPr>
          <p:cNvPr id="3" name="Subtitle 2">
            <a:extLst>
              <a:ext uri="{FF2B5EF4-FFF2-40B4-BE49-F238E27FC236}">
                <a16:creationId xmlns:a16="http://schemas.microsoft.com/office/drawing/2014/main" id="{0840A5AA-E6C6-4EBF-BB78-BC3C21DE9836}"/>
              </a:ext>
            </a:extLst>
          </p:cNvPr>
          <p:cNvSpPr>
            <a:spLocks noGrp="1"/>
          </p:cNvSpPr>
          <p:nvPr>
            <p:ph type="subTitle" idx="1"/>
          </p:nvPr>
        </p:nvSpPr>
        <p:spPr/>
        <p:txBody>
          <a:bodyPr/>
          <a:lstStyle/>
          <a:p>
            <a:r>
              <a:rPr lang="en-US" dirty="0"/>
              <a:t>By: Tsz Yan, Chan (Annika)</a:t>
            </a:r>
          </a:p>
        </p:txBody>
      </p:sp>
      <p:sp>
        <p:nvSpPr>
          <p:cNvPr id="4" name="Slide Number Placeholder 3">
            <a:extLst>
              <a:ext uri="{FF2B5EF4-FFF2-40B4-BE49-F238E27FC236}">
                <a16:creationId xmlns:a16="http://schemas.microsoft.com/office/drawing/2014/main" id="{735F93F8-889E-45A5-B119-255DEB7951C0}"/>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16333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E3AEF-85C0-4F88-B197-E570A048124A}"/>
              </a:ext>
            </a:extLst>
          </p:cNvPr>
          <p:cNvSpPr>
            <a:spLocks noGrp="1"/>
          </p:cNvSpPr>
          <p:nvPr>
            <p:ph type="title"/>
          </p:nvPr>
        </p:nvSpPr>
        <p:spPr/>
        <p:txBody>
          <a:bodyPr/>
          <a:lstStyle/>
          <a:p>
            <a:r>
              <a:rPr lang="en-US" dirty="0"/>
              <a:t>distributions</a:t>
            </a:r>
          </a:p>
        </p:txBody>
      </p:sp>
      <p:sp>
        <p:nvSpPr>
          <p:cNvPr id="3" name="Content Placeholder 2">
            <a:extLst>
              <a:ext uri="{FF2B5EF4-FFF2-40B4-BE49-F238E27FC236}">
                <a16:creationId xmlns:a16="http://schemas.microsoft.com/office/drawing/2014/main" id="{7DD71591-D091-46AB-9C0D-86E8FCB7848D}"/>
              </a:ext>
            </a:extLst>
          </p:cNvPr>
          <p:cNvSpPr>
            <a:spLocks noGrp="1"/>
          </p:cNvSpPr>
          <p:nvPr>
            <p:ph idx="1"/>
          </p:nvPr>
        </p:nvSpPr>
        <p:spPr>
          <a:xfrm>
            <a:off x="1190625" y="2015732"/>
            <a:ext cx="4905375" cy="3450613"/>
          </a:xfrm>
        </p:spPr>
        <p:txBody>
          <a:bodyPr/>
          <a:lstStyle/>
          <a:p>
            <a:pPr marL="0" indent="0">
              <a:buNone/>
            </a:pPr>
            <a:r>
              <a:rPr lang="en-US" dirty="0"/>
              <a:t>According to the total expenditure distributions graph, a household would have ₱230,695.5 expenses on average.</a:t>
            </a:r>
          </a:p>
          <a:p>
            <a:pPr marL="0" indent="0">
              <a:buNone/>
            </a:pPr>
            <a:r>
              <a:rPr lang="en-US" dirty="0"/>
              <a:t>Utilizing the equation from the fit y by x model of  total expenditure = ₱166,423.93 + (0.38)*total income.  A household would need to make ₱169,135.71 on average to break even.</a:t>
            </a:r>
          </a:p>
          <a:p>
            <a:pPr marL="0" indent="0">
              <a:buNone/>
            </a:pPr>
            <a:endParaRPr lang="en-US" dirty="0"/>
          </a:p>
        </p:txBody>
      </p:sp>
      <p:pic>
        <p:nvPicPr>
          <p:cNvPr id="4" name="Picture 3">
            <a:extLst>
              <a:ext uri="{FF2B5EF4-FFF2-40B4-BE49-F238E27FC236}">
                <a16:creationId xmlns:a16="http://schemas.microsoft.com/office/drawing/2014/main" id="{BB017DBA-593F-44FA-B97A-2C0CAE57CD35}"/>
              </a:ext>
            </a:extLst>
          </p:cNvPr>
          <p:cNvPicPr>
            <a:picLocks noChangeAspect="1"/>
          </p:cNvPicPr>
          <p:nvPr/>
        </p:nvPicPr>
        <p:blipFill rotWithShape="1">
          <a:blip r:embed="rId2"/>
          <a:srcRect l="2655" t="2084" r="59610" b="22411"/>
          <a:stretch/>
        </p:blipFill>
        <p:spPr>
          <a:xfrm>
            <a:off x="6191250" y="230551"/>
            <a:ext cx="5693566" cy="6408374"/>
          </a:xfrm>
          <a:prstGeom prst="rect">
            <a:avLst/>
          </a:prstGeom>
        </p:spPr>
      </p:pic>
      <p:sp>
        <p:nvSpPr>
          <p:cNvPr id="5" name="Slide Number Placeholder 4">
            <a:extLst>
              <a:ext uri="{FF2B5EF4-FFF2-40B4-BE49-F238E27FC236}">
                <a16:creationId xmlns:a16="http://schemas.microsoft.com/office/drawing/2014/main" id="{FB316027-B03D-4CC9-88D0-49E195BECA50}"/>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261933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12DAB-03B1-44B8-9AF6-28D38C7A47E1}"/>
              </a:ext>
            </a:extLst>
          </p:cNvPr>
          <p:cNvSpPr>
            <a:spLocks noGrp="1"/>
          </p:cNvSpPr>
          <p:nvPr>
            <p:ph type="title"/>
          </p:nvPr>
        </p:nvSpPr>
        <p:spPr/>
        <p:txBody>
          <a:bodyPr/>
          <a:lstStyle/>
          <a:p>
            <a:r>
              <a:rPr lang="en-US" dirty="0"/>
              <a:t>Better fit y by x model</a:t>
            </a:r>
          </a:p>
        </p:txBody>
      </p:sp>
      <p:pic>
        <p:nvPicPr>
          <p:cNvPr id="4" name="Picture 3">
            <a:extLst>
              <a:ext uri="{FF2B5EF4-FFF2-40B4-BE49-F238E27FC236}">
                <a16:creationId xmlns:a16="http://schemas.microsoft.com/office/drawing/2014/main" id="{0802B5BE-2D7D-47D9-93CE-8FD37128BD59}"/>
              </a:ext>
            </a:extLst>
          </p:cNvPr>
          <p:cNvPicPr>
            <a:picLocks noChangeAspect="1"/>
          </p:cNvPicPr>
          <p:nvPr/>
        </p:nvPicPr>
        <p:blipFill rotWithShape="1">
          <a:blip r:embed="rId2"/>
          <a:srcRect t="-1" r="67578" b="47778"/>
          <a:stretch/>
        </p:blipFill>
        <p:spPr>
          <a:xfrm>
            <a:off x="5699269" y="1329136"/>
            <a:ext cx="4902056" cy="4441380"/>
          </a:xfrm>
          <a:prstGeom prst="rect">
            <a:avLst/>
          </a:prstGeom>
        </p:spPr>
      </p:pic>
      <p:pic>
        <p:nvPicPr>
          <p:cNvPr id="5" name="Picture 4">
            <a:extLst>
              <a:ext uri="{FF2B5EF4-FFF2-40B4-BE49-F238E27FC236}">
                <a16:creationId xmlns:a16="http://schemas.microsoft.com/office/drawing/2014/main" id="{60A39511-6BCA-413D-88B4-BBD9F694518E}"/>
              </a:ext>
            </a:extLst>
          </p:cNvPr>
          <p:cNvPicPr>
            <a:picLocks noChangeAspect="1"/>
          </p:cNvPicPr>
          <p:nvPr/>
        </p:nvPicPr>
        <p:blipFill rotWithShape="1">
          <a:blip r:embed="rId3"/>
          <a:srcRect l="44407" t="10139" r="39218" b="57361"/>
          <a:stretch/>
        </p:blipFill>
        <p:spPr>
          <a:xfrm>
            <a:off x="2066925" y="2087461"/>
            <a:ext cx="3143249" cy="3509107"/>
          </a:xfrm>
          <a:prstGeom prst="rect">
            <a:avLst/>
          </a:prstGeom>
        </p:spPr>
      </p:pic>
      <p:sp>
        <p:nvSpPr>
          <p:cNvPr id="8" name="Rectangle 7">
            <a:extLst>
              <a:ext uri="{FF2B5EF4-FFF2-40B4-BE49-F238E27FC236}">
                <a16:creationId xmlns:a16="http://schemas.microsoft.com/office/drawing/2014/main" id="{4319E460-53F7-476B-9CBB-2B2083E854A8}"/>
              </a:ext>
            </a:extLst>
          </p:cNvPr>
          <p:cNvSpPr/>
          <p:nvPr/>
        </p:nvSpPr>
        <p:spPr>
          <a:xfrm>
            <a:off x="3226305" y="5741299"/>
            <a:ext cx="5484515" cy="400110"/>
          </a:xfrm>
          <a:prstGeom prst="rect">
            <a:avLst/>
          </a:prstGeom>
        </p:spPr>
        <p:txBody>
          <a:bodyPr wrap="none">
            <a:spAutoFit/>
          </a:bodyPr>
          <a:lstStyle/>
          <a:p>
            <a:r>
              <a:rPr lang="en-US" dirty="0"/>
              <a:t>Total </a:t>
            </a:r>
            <a:r>
              <a:rPr lang="en-US" sz="2000" dirty="0"/>
              <a:t>expenditure</a:t>
            </a:r>
            <a:r>
              <a:rPr lang="en-US" dirty="0"/>
              <a:t> = ₱134,618.33 + (0.49)*total income</a:t>
            </a:r>
          </a:p>
        </p:txBody>
      </p:sp>
      <p:sp>
        <p:nvSpPr>
          <p:cNvPr id="9" name="Slide Number Placeholder 8">
            <a:extLst>
              <a:ext uri="{FF2B5EF4-FFF2-40B4-BE49-F238E27FC236}">
                <a16:creationId xmlns:a16="http://schemas.microsoft.com/office/drawing/2014/main" id="{E0D48E48-7517-4FEF-B72C-FB999D56F7A3}"/>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3473874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85751-8E25-405E-96D2-4C9F480730DB}"/>
              </a:ext>
            </a:extLst>
          </p:cNvPr>
          <p:cNvSpPr>
            <a:spLocks noGrp="1"/>
          </p:cNvSpPr>
          <p:nvPr>
            <p:ph type="title"/>
          </p:nvPr>
        </p:nvSpPr>
        <p:spPr/>
        <p:txBody>
          <a:bodyPr/>
          <a:lstStyle/>
          <a:p>
            <a:r>
              <a:rPr lang="en-US" dirty="0"/>
              <a:t>distributions</a:t>
            </a:r>
          </a:p>
        </p:txBody>
      </p:sp>
      <p:pic>
        <p:nvPicPr>
          <p:cNvPr id="4" name="Picture 3">
            <a:extLst>
              <a:ext uri="{FF2B5EF4-FFF2-40B4-BE49-F238E27FC236}">
                <a16:creationId xmlns:a16="http://schemas.microsoft.com/office/drawing/2014/main" id="{394FE507-1BFB-4CBF-BC61-8F08376E6873}"/>
              </a:ext>
            </a:extLst>
          </p:cNvPr>
          <p:cNvPicPr>
            <a:picLocks noChangeAspect="1"/>
          </p:cNvPicPr>
          <p:nvPr/>
        </p:nvPicPr>
        <p:blipFill rotWithShape="1">
          <a:blip r:embed="rId2"/>
          <a:srcRect l="7344" t="7639" r="55469" b="13334"/>
          <a:stretch/>
        </p:blipFill>
        <p:spPr>
          <a:xfrm>
            <a:off x="6223281" y="171450"/>
            <a:ext cx="4831573" cy="6515100"/>
          </a:xfrm>
          <a:prstGeom prst="rect">
            <a:avLst/>
          </a:prstGeom>
        </p:spPr>
      </p:pic>
      <p:sp>
        <p:nvSpPr>
          <p:cNvPr id="5" name="Content Placeholder 2">
            <a:extLst>
              <a:ext uri="{FF2B5EF4-FFF2-40B4-BE49-F238E27FC236}">
                <a16:creationId xmlns:a16="http://schemas.microsoft.com/office/drawing/2014/main" id="{5D9BD68B-F76B-4B8F-ABBB-4F54D9EAADD1}"/>
              </a:ext>
            </a:extLst>
          </p:cNvPr>
          <p:cNvSpPr txBox="1">
            <a:spLocks/>
          </p:cNvSpPr>
          <p:nvPr/>
        </p:nvSpPr>
        <p:spPr>
          <a:xfrm>
            <a:off x="1529389" y="1853754"/>
            <a:ext cx="4566611" cy="378587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buFont typeface="Arial" panose="020B0604020202020204" pitchFamily="34" charset="0"/>
              <a:buNone/>
            </a:pPr>
            <a:r>
              <a:rPr lang="en-US" dirty="0"/>
              <a:t>*This model eliminated the outliers from the previous analysis (slide 10). With the updated equation and distributions of total expenditure and total income, the model is better represented.</a:t>
            </a:r>
          </a:p>
        </p:txBody>
      </p:sp>
      <p:sp>
        <p:nvSpPr>
          <p:cNvPr id="6" name="Slide Number Placeholder 5">
            <a:extLst>
              <a:ext uri="{FF2B5EF4-FFF2-40B4-BE49-F238E27FC236}">
                <a16:creationId xmlns:a16="http://schemas.microsoft.com/office/drawing/2014/main" id="{56A72E77-0988-45F2-8415-71EB860B99F1}"/>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248433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D1F5A-F7CE-48CE-AA25-47154215203C}"/>
              </a:ext>
            </a:extLst>
          </p:cNvPr>
          <p:cNvSpPr>
            <a:spLocks noGrp="1"/>
          </p:cNvSpPr>
          <p:nvPr>
            <p:ph type="title"/>
          </p:nvPr>
        </p:nvSpPr>
        <p:spPr/>
        <p:txBody>
          <a:bodyPr/>
          <a:lstStyle/>
          <a:p>
            <a:r>
              <a:rPr lang="en-US" dirty="0"/>
              <a:t>Data visualization in power bi</a:t>
            </a:r>
          </a:p>
        </p:txBody>
      </p:sp>
      <p:sp>
        <p:nvSpPr>
          <p:cNvPr id="3" name="Content Placeholder 2">
            <a:extLst>
              <a:ext uri="{FF2B5EF4-FFF2-40B4-BE49-F238E27FC236}">
                <a16:creationId xmlns:a16="http://schemas.microsoft.com/office/drawing/2014/main" id="{7EE75DC1-A38C-4BA9-81EA-1960378B955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A2DA67E-1BD8-421F-8300-9C185CA8B54F}"/>
              </a:ext>
            </a:extLst>
          </p:cNvPr>
          <p:cNvPicPr>
            <a:picLocks noChangeAspect="1"/>
          </p:cNvPicPr>
          <p:nvPr/>
        </p:nvPicPr>
        <p:blipFill rotWithShape="1">
          <a:blip r:embed="rId2"/>
          <a:srcRect l="5971" t="16569" r="22087" b="10291"/>
          <a:stretch/>
        </p:blipFill>
        <p:spPr>
          <a:xfrm>
            <a:off x="1535836" y="1233096"/>
            <a:ext cx="9445841" cy="5401720"/>
          </a:xfrm>
          <a:prstGeom prst="rect">
            <a:avLst/>
          </a:prstGeom>
        </p:spPr>
      </p:pic>
      <p:sp>
        <p:nvSpPr>
          <p:cNvPr id="4" name="Slide Number Placeholder 3">
            <a:extLst>
              <a:ext uri="{FF2B5EF4-FFF2-40B4-BE49-F238E27FC236}">
                <a16:creationId xmlns:a16="http://schemas.microsoft.com/office/drawing/2014/main" id="{D470FBB6-E5F9-41BF-97EC-B95A53B28F27}"/>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1150420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4D5BD-3F58-4737-A0C7-644DFF4F7A31}"/>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B73B731B-BE56-4403-BCBD-8135EB7999F2}"/>
              </a:ext>
            </a:extLst>
          </p:cNvPr>
          <p:cNvPicPr>
            <a:picLocks noChangeAspect="1"/>
          </p:cNvPicPr>
          <p:nvPr/>
        </p:nvPicPr>
        <p:blipFill rotWithShape="1">
          <a:blip r:embed="rId2"/>
          <a:srcRect l="2890" t="18195" r="19063" b="10417"/>
          <a:stretch/>
        </p:blipFill>
        <p:spPr>
          <a:xfrm>
            <a:off x="1252591" y="210553"/>
            <a:ext cx="10001250" cy="5145789"/>
          </a:xfrm>
          <a:prstGeom prst="rect">
            <a:avLst/>
          </a:prstGeom>
        </p:spPr>
      </p:pic>
      <p:sp>
        <p:nvSpPr>
          <p:cNvPr id="6" name="Content Placeholder 5">
            <a:extLst>
              <a:ext uri="{FF2B5EF4-FFF2-40B4-BE49-F238E27FC236}">
                <a16:creationId xmlns:a16="http://schemas.microsoft.com/office/drawing/2014/main" id="{5FEC5468-100B-47DD-A1E4-FFF64CB04332}"/>
              </a:ext>
            </a:extLst>
          </p:cNvPr>
          <p:cNvSpPr>
            <a:spLocks noGrp="1"/>
          </p:cNvSpPr>
          <p:nvPr>
            <p:ph idx="1"/>
          </p:nvPr>
        </p:nvSpPr>
        <p:spPr>
          <a:xfrm>
            <a:off x="1451578" y="5353733"/>
            <a:ext cx="9603275" cy="3450613"/>
          </a:xfrm>
        </p:spPr>
        <p:txBody>
          <a:bodyPr/>
          <a:lstStyle/>
          <a:p>
            <a:pPr marL="0" indent="0">
              <a:buNone/>
            </a:pPr>
            <a:r>
              <a:rPr lang="en-US" dirty="0"/>
              <a:t>This graph shows the number of automobiles, motorcycles/ tricycles, cell phones, personal computers, and televisions that each region have.</a:t>
            </a:r>
          </a:p>
        </p:txBody>
      </p:sp>
      <p:sp>
        <p:nvSpPr>
          <p:cNvPr id="3" name="Slide Number Placeholder 2">
            <a:extLst>
              <a:ext uri="{FF2B5EF4-FFF2-40B4-BE49-F238E27FC236}">
                <a16:creationId xmlns:a16="http://schemas.microsoft.com/office/drawing/2014/main" id="{9E87A7D2-004E-426B-B87F-5573189FDA3C}"/>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3338286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3526E-C451-4D3E-8FF1-EC6D4068CB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9F7B57-A38E-4A8D-AD17-9D6AA8B71EEB}"/>
              </a:ext>
            </a:extLst>
          </p:cNvPr>
          <p:cNvSpPr>
            <a:spLocks noGrp="1"/>
          </p:cNvSpPr>
          <p:nvPr>
            <p:ph idx="1"/>
          </p:nvPr>
        </p:nvSpPr>
        <p:spPr>
          <a:xfrm>
            <a:off x="1436081" y="5238323"/>
            <a:ext cx="9603275" cy="3450613"/>
          </a:xfrm>
        </p:spPr>
        <p:txBody>
          <a:bodyPr/>
          <a:lstStyle/>
          <a:p>
            <a:pPr marL="0" indent="0">
              <a:buNone/>
            </a:pPr>
            <a:r>
              <a:rPr lang="en-US" dirty="0"/>
              <a:t>This graph shows the number of refrigerator/ freezer and stove with oven/ gas range that each region has. </a:t>
            </a:r>
          </a:p>
        </p:txBody>
      </p:sp>
      <p:pic>
        <p:nvPicPr>
          <p:cNvPr id="4" name="Content Placeholder 4">
            <a:extLst>
              <a:ext uri="{FF2B5EF4-FFF2-40B4-BE49-F238E27FC236}">
                <a16:creationId xmlns:a16="http://schemas.microsoft.com/office/drawing/2014/main" id="{16BE8AEB-77A9-4590-9629-F74C0E2B4117}"/>
              </a:ext>
            </a:extLst>
          </p:cNvPr>
          <p:cNvPicPr>
            <a:picLocks noChangeAspect="1"/>
          </p:cNvPicPr>
          <p:nvPr/>
        </p:nvPicPr>
        <p:blipFill rotWithShape="1">
          <a:blip r:embed="rId2"/>
          <a:srcRect l="2772" t="18420" r="19170" b="12094"/>
          <a:stretch/>
        </p:blipFill>
        <p:spPr>
          <a:xfrm>
            <a:off x="1313895" y="221946"/>
            <a:ext cx="9847649" cy="4930981"/>
          </a:xfrm>
          <a:prstGeom prst="rect">
            <a:avLst/>
          </a:prstGeom>
        </p:spPr>
      </p:pic>
      <p:sp>
        <p:nvSpPr>
          <p:cNvPr id="5" name="Slide Number Placeholder 4">
            <a:extLst>
              <a:ext uri="{FF2B5EF4-FFF2-40B4-BE49-F238E27FC236}">
                <a16:creationId xmlns:a16="http://schemas.microsoft.com/office/drawing/2014/main" id="{5A27DE50-50E5-48FE-BB2F-D4A4CBA99F5D}"/>
              </a:ext>
            </a:extLst>
          </p:cNvPr>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1422292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46AAF-FF95-4FAD-AA3E-9E94BC63CC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A32755-A282-43A4-9A17-53DEF7E9E451}"/>
              </a:ext>
            </a:extLst>
          </p:cNvPr>
          <p:cNvSpPr>
            <a:spLocks noGrp="1"/>
          </p:cNvSpPr>
          <p:nvPr>
            <p:ph idx="1"/>
          </p:nvPr>
        </p:nvSpPr>
        <p:spPr>
          <a:xfrm>
            <a:off x="1451579" y="5282717"/>
            <a:ext cx="9603275" cy="3450613"/>
          </a:xfrm>
        </p:spPr>
        <p:txBody>
          <a:bodyPr/>
          <a:lstStyle/>
          <a:p>
            <a:pPr marL="0" indent="0">
              <a:buNone/>
            </a:pPr>
            <a:r>
              <a:rPr lang="en-US" dirty="0"/>
              <a:t>This stacked bar chart shows household with members of less than 5 years old or with members between 5 to 17 years old by region.</a:t>
            </a:r>
          </a:p>
        </p:txBody>
      </p:sp>
      <p:pic>
        <p:nvPicPr>
          <p:cNvPr id="4" name="Picture 3">
            <a:extLst>
              <a:ext uri="{FF2B5EF4-FFF2-40B4-BE49-F238E27FC236}">
                <a16:creationId xmlns:a16="http://schemas.microsoft.com/office/drawing/2014/main" id="{0B7801D5-001B-4753-8447-65543677F5E9}"/>
              </a:ext>
            </a:extLst>
          </p:cNvPr>
          <p:cNvPicPr>
            <a:picLocks noChangeAspect="1"/>
          </p:cNvPicPr>
          <p:nvPr/>
        </p:nvPicPr>
        <p:blipFill rotWithShape="1">
          <a:blip r:embed="rId2"/>
          <a:srcRect l="2766" t="16052" r="19029" b="10550"/>
          <a:stretch/>
        </p:blipFill>
        <p:spPr>
          <a:xfrm>
            <a:off x="1731861" y="452519"/>
            <a:ext cx="9008560" cy="4755917"/>
          </a:xfrm>
          <a:prstGeom prst="rect">
            <a:avLst/>
          </a:prstGeom>
        </p:spPr>
      </p:pic>
      <p:sp>
        <p:nvSpPr>
          <p:cNvPr id="5" name="Slide Number Placeholder 4">
            <a:extLst>
              <a:ext uri="{FF2B5EF4-FFF2-40B4-BE49-F238E27FC236}">
                <a16:creationId xmlns:a16="http://schemas.microsoft.com/office/drawing/2014/main" id="{9C212D21-C72A-4CDB-B4E3-172F5C86AF95}"/>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3599770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6F53D-D217-4B6A-AE80-46E5355177F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6B233C6-0CD2-40A5-A9B7-6A6833B2A84F}"/>
              </a:ext>
            </a:extLst>
          </p:cNvPr>
          <p:cNvSpPr>
            <a:spLocks noGrp="1"/>
          </p:cNvSpPr>
          <p:nvPr>
            <p:ph idx="1"/>
          </p:nvPr>
        </p:nvSpPr>
        <p:spPr>
          <a:xfrm>
            <a:off x="1294362" y="4135848"/>
            <a:ext cx="9603275" cy="3450613"/>
          </a:xfrm>
        </p:spPr>
        <p:txBody>
          <a:bodyPr/>
          <a:lstStyle/>
          <a:p>
            <a:pPr marL="0" indent="0">
              <a:buNone/>
            </a:pPr>
            <a:r>
              <a:rPr lang="en-US" dirty="0"/>
              <a:t>These cards and table display interrelated information with the rest of graphs in the data visualization Power BI screenshot.  When a specific household identifier, household head age, total expenditure, or total income information is selected, all the cards and table show the rest of the related information of that specific household.  </a:t>
            </a:r>
          </a:p>
        </p:txBody>
      </p:sp>
      <p:pic>
        <p:nvPicPr>
          <p:cNvPr id="4" name="Picture 3">
            <a:extLst>
              <a:ext uri="{FF2B5EF4-FFF2-40B4-BE49-F238E27FC236}">
                <a16:creationId xmlns:a16="http://schemas.microsoft.com/office/drawing/2014/main" id="{6E5CFAA8-B5FA-46CF-9483-911638C52440}"/>
              </a:ext>
            </a:extLst>
          </p:cNvPr>
          <p:cNvPicPr>
            <a:picLocks noChangeAspect="1"/>
          </p:cNvPicPr>
          <p:nvPr/>
        </p:nvPicPr>
        <p:blipFill rotWithShape="1">
          <a:blip r:embed="rId2"/>
          <a:srcRect l="38672" t="16389" r="21953" b="50000"/>
          <a:stretch/>
        </p:blipFill>
        <p:spPr>
          <a:xfrm>
            <a:off x="1643176" y="804519"/>
            <a:ext cx="6129693" cy="2943225"/>
          </a:xfrm>
          <a:prstGeom prst="rect">
            <a:avLst/>
          </a:prstGeom>
        </p:spPr>
      </p:pic>
      <p:pic>
        <p:nvPicPr>
          <p:cNvPr id="5" name="Picture 4">
            <a:extLst>
              <a:ext uri="{FF2B5EF4-FFF2-40B4-BE49-F238E27FC236}">
                <a16:creationId xmlns:a16="http://schemas.microsoft.com/office/drawing/2014/main" id="{8702FA4A-60CA-4C88-8137-849DC82C5B4C}"/>
              </a:ext>
            </a:extLst>
          </p:cNvPr>
          <p:cNvPicPr>
            <a:picLocks noChangeAspect="1"/>
          </p:cNvPicPr>
          <p:nvPr/>
        </p:nvPicPr>
        <p:blipFill rotWithShape="1">
          <a:blip r:embed="rId3"/>
          <a:srcRect l="35703" t="57083" r="50859" b="10556"/>
          <a:stretch/>
        </p:blipFill>
        <p:spPr>
          <a:xfrm>
            <a:off x="7900869" y="272360"/>
            <a:ext cx="2852015" cy="3863488"/>
          </a:xfrm>
          <a:prstGeom prst="rect">
            <a:avLst/>
          </a:prstGeom>
        </p:spPr>
      </p:pic>
      <p:sp>
        <p:nvSpPr>
          <p:cNvPr id="6" name="Slide Number Placeholder 5">
            <a:extLst>
              <a:ext uri="{FF2B5EF4-FFF2-40B4-BE49-F238E27FC236}">
                <a16:creationId xmlns:a16="http://schemas.microsoft.com/office/drawing/2014/main" id="{E9420622-E33D-41C8-8E7B-26E769765F43}"/>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1812245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014F7-61A3-4DB2-B3D8-83A8617DB3B3}"/>
              </a:ext>
            </a:extLst>
          </p:cNvPr>
          <p:cNvSpPr>
            <a:spLocks noGrp="1"/>
          </p:cNvSpPr>
          <p:nvPr>
            <p:ph type="title"/>
          </p:nvPr>
        </p:nvSpPr>
        <p:spPr/>
        <p:txBody>
          <a:bodyPr/>
          <a:lstStyle/>
          <a:p>
            <a:r>
              <a:rPr lang="en-US" dirty="0"/>
              <a:t>Questions answered</a:t>
            </a:r>
          </a:p>
        </p:txBody>
      </p:sp>
      <p:sp>
        <p:nvSpPr>
          <p:cNvPr id="3" name="Content Placeholder 2">
            <a:extLst>
              <a:ext uri="{FF2B5EF4-FFF2-40B4-BE49-F238E27FC236}">
                <a16:creationId xmlns:a16="http://schemas.microsoft.com/office/drawing/2014/main" id="{558B1801-C9C1-4414-A59E-E7C4A13624E9}"/>
              </a:ext>
            </a:extLst>
          </p:cNvPr>
          <p:cNvSpPr>
            <a:spLocks noGrp="1"/>
          </p:cNvSpPr>
          <p:nvPr>
            <p:ph idx="1"/>
          </p:nvPr>
        </p:nvSpPr>
        <p:spPr>
          <a:xfrm>
            <a:off x="1053161" y="1853754"/>
            <a:ext cx="10400110" cy="4280716"/>
          </a:xfrm>
        </p:spPr>
        <p:txBody>
          <a:bodyPr>
            <a:noAutofit/>
          </a:bodyPr>
          <a:lstStyle/>
          <a:p>
            <a:pPr marL="0" indent="0">
              <a:buNone/>
            </a:pPr>
            <a:r>
              <a:rPr lang="en-US" sz="1620" dirty="0"/>
              <a:t>What is the relationship between the Filipinos’ household income and their expenditures, family structures, and household/ living standards?</a:t>
            </a:r>
          </a:p>
          <a:p>
            <a:pPr lvl="1"/>
            <a:r>
              <a:rPr lang="en-US" sz="1620" dirty="0"/>
              <a:t>The multiple regression result shows the relationship between total household income and various factors that affect it, including and not limited to different expenditures, family structure, and household necessities (slide 8).</a:t>
            </a:r>
          </a:p>
          <a:p>
            <a:pPr lvl="1"/>
            <a:r>
              <a:rPr lang="en-US" sz="1620" dirty="0"/>
              <a:t>The fit y by x result shows the relationship only between total household income and total expenditure (slide 9) which are columns created/ calculated from the data preparation process (slide 4). A better result is shown on slide 11 after removing some outliers within the original data.</a:t>
            </a:r>
          </a:p>
          <a:p>
            <a:pPr marL="0" indent="0">
              <a:buNone/>
            </a:pPr>
            <a:r>
              <a:rPr lang="en-US" sz="1620" dirty="0"/>
              <a:t>Are total household necessities different across regions?</a:t>
            </a:r>
          </a:p>
          <a:p>
            <a:pPr lvl="1"/>
            <a:r>
              <a:rPr lang="en-US" sz="1620" dirty="0"/>
              <a:t>As shown in the Power BI visualization (slide 13), different regions have unique necessities. For example, NCR consistently has the most number of product consumptions in graphs on slides 14 and 15. That is also true for half of the regions on the graphs. Therefore, household necessities are different across regions and more information would be needed to further analyze the underlying relationship between the power of consumption and the regions’ consumption.</a:t>
            </a:r>
          </a:p>
        </p:txBody>
      </p:sp>
      <p:sp>
        <p:nvSpPr>
          <p:cNvPr id="4" name="Slide Number Placeholder 3">
            <a:extLst>
              <a:ext uri="{FF2B5EF4-FFF2-40B4-BE49-F238E27FC236}">
                <a16:creationId xmlns:a16="http://schemas.microsoft.com/office/drawing/2014/main" id="{1B5E5DED-F1D9-4A25-A609-6E6E06504C63}"/>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3361745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9A8FF-21FF-48DA-9A4F-29446F4862F6}"/>
              </a:ext>
            </a:extLst>
          </p:cNvPr>
          <p:cNvSpPr>
            <a:spLocks noGrp="1"/>
          </p:cNvSpPr>
          <p:nvPr>
            <p:ph type="title"/>
          </p:nvPr>
        </p:nvSpPr>
        <p:spPr/>
        <p:txBody>
          <a:bodyPr/>
          <a:lstStyle/>
          <a:p>
            <a:r>
              <a:rPr lang="en-US" dirty="0"/>
              <a:t>Filipino Family Income and expenditure</a:t>
            </a:r>
          </a:p>
        </p:txBody>
      </p:sp>
      <p:sp>
        <p:nvSpPr>
          <p:cNvPr id="3" name="Content Placeholder 2">
            <a:extLst>
              <a:ext uri="{FF2B5EF4-FFF2-40B4-BE49-F238E27FC236}">
                <a16:creationId xmlns:a16="http://schemas.microsoft.com/office/drawing/2014/main" id="{7E4A4E89-BD7F-49B8-9EA4-5D4397BD77F6}"/>
              </a:ext>
            </a:extLst>
          </p:cNvPr>
          <p:cNvSpPr>
            <a:spLocks noGrp="1"/>
          </p:cNvSpPr>
          <p:nvPr>
            <p:ph idx="1"/>
          </p:nvPr>
        </p:nvSpPr>
        <p:spPr>
          <a:xfrm>
            <a:off x="1451579" y="1853754"/>
            <a:ext cx="9603275" cy="4316227"/>
          </a:xfrm>
        </p:spPr>
        <p:txBody>
          <a:bodyPr>
            <a:normAutofit fontScale="85000" lnSpcReduction="20000"/>
          </a:bodyPr>
          <a:lstStyle/>
          <a:p>
            <a:pPr marL="0" indent="0">
              <a:lnSpc>
                <a:spcPct val="170000"/>
              </a:lnSpc>
              <a:buNone/>
            </a:pPr>
            <a:r>
              <a:rPr lang="en-US" dirty="0"/>
              <a:t>Source: </a:t>
            </a:r>
            <a:r>
              <a:rPr lang="en-US" dirty="0">
                <a:hlinkClick r:id="rId2"/>
              </a:rPr>
              <a:t>https://www.kaggle.com/grosvenpaul/family-income-and-expenditure</a:t>
            </a:r>
            <a:endParaRPr lang="en-US" dirty="0"/>
          </a:p>
          <a:p>
            <a:pPr marL="0" indent="0" fontAlgn="base">
              <a:buNone/>
            </a:pPr>
            <a:endParaRPr lang="en-US" dirty="0"/>
          </a:p>
          <a:p>
            <a:pPr marL="0" indent="0" fontAlgn="base">
              <a:buNone/>
            </a:pPr>
            <a:r>
              <a:rPr lang="en-US" dirty="0"/>
              <a:t>The Philippine Statistics Authority (PSA) spearheads the conduct of the Family Income and Expenditure Survey (FIES) nationwide. The survey, which is undertaken every three (3) years, is aimed at providing data on family income and expenditure, including, among others, levels of consumption by item of expenditure, sources of income in cash, and related information affecting income and expenditure levels and patterns in the Philippines.</a:t>
            </a:r>
          </a:p>
          <a:p>
            <a:pPr marL="0" indent="0" fontAlgn="base">
              <a:buNone/>
            </a:pPr>
            <a:r>
              <a:rPr lang="en-US" dirty="0"/>
              <a:t>Content</a:t>
            </a:r>
          </a:p>
          <a:p>
            <a:pPr fontAlgn="base"/>
            <a:r>
              <a:rPr lang="en-US" dirty="0"/>
              <a:t>Selected variables from the latest Family Income and Expenditure Survey (FIES) in the Philippines</a:t>
            </a:r>
          </a:p>
          <a:p>
            <a:pPr fontAlgn="base"/>
            <a:r>
              <a:rPr lang="en-US" dirty="0"/>
              <a:t>More than 40k observations and 60 variables which is primarily comprised of the household income and expenditures of that specific household</a:t>
            </a:r>
          </a:p>
          <a:p>
            <a:pPr marL="0" indent="0" fontAlgn="base">
              <a:buNone/>
            </a:pPr>
            <a:r>
              <a:rPr lang="en-US" dirty="0"/>
              <a:t>Last updated: October 2017 (as of January 12, 2018)</a:t>
            </a:r>
          </a:p>
        </p:txBody>
      </p:sp>
      <p:sp>
        <p:nvSpPr>
          <p:cNvPr id="4" name="Slide Number Placeholder 3">
            <a:extLst>
              <a:ext uri="{FF2B5EF4-FFF2-40B4-BE49-F238E27FC236}">
                <a16:creationId xmlns:a16="http://schemas.microsoft.com/office/drawing/2014/main" id="{725F1CC5-0563-44AA-AF65-B7FF828D7152}"/>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1816727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937C5-CE89-4A24-8837-9FE7E697DA01}"/>
              </a:ext>
            </a:extLst>
          </p:cNvPr>
          <p:cNvSpPr>
            <a:spLocks noGrp="1"/>
          </p:cNvSpPr>
          <p:nvPr>
            <p:ph type="title"/>
          </p:nvPr>
        </p:nvSpPr>
        <p:spPr/>
        <p:txBody>
          <a:bodyPr/>
          <a:lstStyle/>
          <a:p>
            <a:r>
              <a:rPr lang="en-US" dirty="0"/>
              <a:t>Reasons and questions for this dataset</a:t>
            </a:r>
          </a:p>
        </p:txBody>
      </p:sp>
      <p:sp>
        <p:nvSpPr>
          <p:cNvPr id="3" name="Content Placeholder 2">
            <a:extLst>
              <a:ext uri="{FF2B5EF4-FFF2-40B4-BE49-F238E27FC236}">
                <a16:creationId xmlns:a16="http://schemas.microsoft.com/office/drawing/2014/main" id="{09D116DE-46A8-42DF-927C-A72AD32C767B}"/>
              </a:ext>
            </a:extLst>
          </p:cNvPr>
          <p:cNvSpPr>
            <a:spLocks noGrp="1"/>
          </p:cNvSpPr>
          <p:nvPr>
            <p:ph idx="1"/>
          </p:nvPr>
        </p:nvSpPr>
        <p:spPr>
          <a:xfrm>
            <a:off x="1451579" y="2015732"/>
            <a:ext cx="9603275" cy="4037749"/>
          </a:xfrm>
        </p:spPr>
        <p:txBody>
          <a:bodyPr/>
          <a:lstStyle/>
          <a:p>
            <a:pPr marL="0" indent="0">
              <a:buNone/>
            </a:pPr>
            <a:r>
              <a:rPr lang="en-US" dirty="0"/>
              <a:t>This dataset is really interesting because it provides details of the Filipino’s household income and expenditures, which is not popularly studied.  It allows users to be more knowledgeable about how another country’s citizens spend their money and what they spend it on in comparison to our own.</a:t>
            </a:r>
          </a:p>
          <a:p>
            <a:pPr marL="0" indent="0">
              <a:buNone/>
            </a:pPr>
            <a:endParaRPr lang="en-US" dirty="0"/>
          </a:p>
          <a:p>
            <a:r>
              <a:rPr lang="en-US" dirty="0"/>
              <a:t>What is the relationship between the Filipinos’ household income and their expenditures, family structures, and household/ living standards?</a:t>
            </a:r>
          </a:p>
          <a:p>
            <a:r>
              <a:rPr lang="en-US" dirty="0"/>
              <a:t>Are total household necessities different across regions?</a:t>
            </a:r>
          </a:p>
        </p:txBody>
      </p:sp>
      <p:sp>
        <p:nvSpPr>
          <p:cNvPr id="4" name="Slide Number Placeholder 3">
            <a:extLst>
              <a:ext uri="{FF2B5EF4-FFF2-40B4-BE49-F238E27FC236}">
                <a16:creationId xmlns:a16="http://schemas.microsoft.com/office/drawing/2014/main" id="{C5E8E962-3D75-4971-9D96-5187E0FB11F0}"/>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161552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8841E-47B3-4712-87A1-18959E6ED752}"/>
              </a:ext>
            </a:extLst>
          </p:cNvPr>
          <p:cNvSpPr>
            <a:spLocks noGrp="1"/>
          </p:cNvSpPr>
          <p:nvPr>
            <p:ph type="title"/>
          </p:nvPr>
        </p:nvSpPr>
        <p:spPr/>
        <p:txBody>
          <a:bodyPr/>
          <a:lstStyle/>
          <a:p>
            <a:r>
              <a:rPr lang="en-US" dirty="0"/>
              <a:t>Data preparation</a:t>
            </a:r>
          </a:p>
        </p:txBody>
      </p:sp>
      <p:sp>
        <p:nvSpPr>
          <p:cNvPr id="3" name="Content Placeholder 2">
            <a:extLst>
              <a:ext uri="{FF2B5EF4-FFF2-40B4-BE49-F238E27FC236}">
                <a16:creationId xmlns:a16="http://schemas.microsoft.com/office/drawing/2014/main" id="{8BFA7A84-C820-44BD-8463-5D858139BC7E}"/>
              </a:ext>
            </a:extLst>
          </p:cNvPr>
          <p:cNvSpPr>
            <a:spLocks noGrp="1"/>
          </p:cNvSpPr>
          <p:nvPr>
            <p:ph idx="1"/>
          </p:nvPr>
        </p:nvSpPr>
        <p:spPr>
          <a:xfrm>
            <a:off x="4937731" y="2551844"/>
            <a:ext cx="2698827" cy="3450613"/>
          </a:xfrm>
        </p:spPr>
        <p:txBody>
          <a:bodyPr/>
          <a:lstStyle/>
          <a:p>
            <a:pPr marL="0" indent="0">
              <a:buNone/>
            </a:pPr>
            <a:r>
              <a:rPr lang="en-US" dirty="0"/>
              <a:t>Combined existing columns into new ones for better and more accurate calculations in JMP.</a:t>
            </a:r>
          </a:p>
        </p:txBody>
      </p:sp>
      <p:pic>
        <p:nvPicPr>
          <p:cNvPr id="4" name="Picture 3">
            <a:extLst>
              <a:ext uri="{FF2B5EF4-FFF2-40B4-BE49-F238E27FC236}">
                <a16:creationId xmlns:a16="http://schemas.microsoft.com/office/drawing/2014/main" id="{C2FD7A12-B489-428A-81F6-46D319E00CCD}"/>
              </a:ext>
            </a:extLst>
          </p:cNvPr>
          <p:cNvPicPr>
            <a:picLocks noChangeAspect="1"/>
          </p:cNvPicPr>
          <p:nvPr/>
        </p:nvPicPr>
        <p:blipFill rotWithShape="1">
          <a:blip r:embed="rId2"/>
          <a:srcRect r="41484" b="4860"/>
          <a:stretch/>
        </p:blipFill>
        <p:spPr>
          <a:xfrm>
            <a:off x="109093" y="1329136"/>
            <a:ext cx="4857138" cy="4590199"/>
          </a:xfrm>
          <a:prstGeom prst="rect">
            <a:avLst/>
          </a:prstGeom>
        </p:spPr>
      </p:pic>
      <p:pic>
        <p:nvPicPr>
          <p:cNvPr id="5" name="Picture 4">
            <a:extLst>
              <a:ext uri="{FF2B5EF4-FFF2-40B4-BE49-F238E27FC236}">
                <a16:creationId xmlns:a16="http://schemas.microsoft.com/office/drawing/2014/main" id="{1CAEE072-3BCA-43F1-B5EB-E4334CD8FCF9}"/>
              </a:ext>
            </a:extLst>
          </p:cNvPr>
          <p:cNvPicPr>
            <a:picLocks noChangeAspect="1"/>
          </p:cNvPicPr>
          <p:nvPr/>
        </p:nvPicPr>
        <p:blipFill rotWithShape="1">
          <a:blip r:embed="rId3"/>
          <a:srcRect l="3595" t="7361" r="53906" b="17639"/>
          <a:stretch/>
        </p:blipFill>
        <p:spPr>
          <a:xfrm>
            <a:off x="7482184" y="1327928"/>
            <a:ext cx="4625369" cy="4591407"/>
          </a:xfrm>
          <a:prstGeom prst="rect">
            <a:avLst/>
          </a:prstGeom>
        </p:spPr>
      </p:pic>
      <p:sp>
        <p:nvSpPr>
          <p:cNvPr id="6" name="Slide Number Placeholder 5">
            <a:extLst>
              <a:ext uri="{FF2B5EF4-FFF2-40B4-BE49-F238E27FC236}">
                <a16:creationId xmlns:a16="http://schemas.microsoft.com/office/drawing/2014/main" id="{13A2CAF5-C233-4605-B574-B2BDA1EB5C35}"/>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1024855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DF510-DB89-40B3-AA7D-D67FF5EC0B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08B369-C14D-4B5D-AF3F-2B6404D90E82}"/>
              </a:ext>
            </a:extLst>
          </p:cNvPr>
          <p:cNvSpPr>
            <a:spLocks noGrp="1"/>
          </p:cNvSpPr>
          <p:nvPr>
            <p:ph idx="1"/>
          </p:nvPr>
        </p:nvSpPr>
        <p:spPr>
          <a:xfrm>
            <a:off x="5903650" y="2015732"/>
            <a:ext cx="5151204" cy="3450613"/>
          </a:xfrm>
        </p:spPr>
        <p:txBody>
          <a:bodyPr/>
          <a:lstStyle/>
          <a:p>
            <a:pPr marL="0" indent="0">
              <a:buNone/>
            </a:pPr>
            <a:r>
              <a:rPr lang="en-US" dirty="0"/>
              <a:t>Added a column of household identifier to associate the related information to specific household for better visualization in Power BI later on.</a:t>
            </a:r>
          </a:p>
        </p:txBody>
      </p:sp>
      <p:pic>
        <p:nvPicPr>
          <p:cNvPr id="4" name="Picture 3">
            <a:extLst>
              <a:ext uri="{FF2B5EF4-FFF2-40B4-BE49-F238E27FC236}">
                <a16:creationId xmlns:a16="http://schemas.microsoft.com/office/drawing/2014/main" id="{6B392EFD-B0D8-4CE2-8D3D-CE64855E45C3}"/>
              </a:ext>
            </a:extLst>
          </p:cNvPr>
          <p:cNvPicPr>
            <a:picLocks noChangeAspect="1"/>
          </p:cNvPicPr>
          <p:nvPr/>
        </p:nvPicPr>
        <p:blipFill rotWithShape="1">
          <a:blip r:embed="rId2"/>
          <a:srcRect r="70078" b="6528"/>
          <a:stretch/>
        </p:blipFill>
        <p:spPr>
          <a:xfrm>
            <a:off x="1653466" y="518617"/>
            <a:ext cx="3923783" cy="5820765"/>
          </a:xfrm>
          <a:prstGeom prst="rect">
            <a:avLst/>
          </a:prstGeom>
        </p:spPr>
      </p:pic>
      <p:sp>
        <p:nvSpPr>
          <p:cNvPr id="5" name="Slide Number Placeholder 4">
            <a:extLst>
              <a:ext uri="{FF2B5EF4-FFF2-40B4-BE49-F238E27FC236}">
                <a16:creationId xmlns:a16="http://schemas.microsoft.com/office/drawing/2014/main" id="{121ED89A-809E-4223-B824-B2921BF3F773}"/>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845484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CA06B-02E8-4790-948A-0A71DA1A8232}"/>
              </a:ext>
            </a:extLst>
          </p:cNvPr>
          <p:cNvSpPr>
            <a:spLocks noGrp="1"/>
          </p:cNvSpPr>
          <p:nvPr>
            <p:ph type="title"/>
          </p:nvPr>
        </p:nvSpPr>
        <p:spPr/>
        <p:txBody>
          <a:bodyPr/>
          <a:lstStyle/>
          <a:p>
            <a:r>
              <a:rPr lang="en-US" dirty="0"/>
              <a:t>Multiple REGRESSION</a:t>
            </a:r>
          </a:p>
        </p:txBody>
      </p:sp>
      <p:sp>
        <p:nvSpPr>
          <p:cNvPr id="3" name="Content Placeholder 2">
            <a:extLst>
              <a:ext uri="{FF2B5EF4-FFF2-40B4-BE49-F238E27FC236}">
                <a16:creationId xmlns:a16="http://schemas.microsoft.com/office/drawing/2014/main" id="{C7A4A18F-EE76-4747-A24F-6F2FD577B535}"/>
              </a:ext>
            </a:extLst>
          </p:cNvPr>
          <p:cNvSpPr>
            <a:spLocks noGrp="1"/>
          </p:cNvSpPr>
          <p:nvPr>
            <p:ph idx="1"/>
          </p:nvPr>
        </p:nvSpPr>
        <p:spPr>
          <a:xfrm>
            <a:off x="7471380" y="1993111"/>
            <a:ext cx="4120546" cy="3450613"/>
          </a:xfrm>
        </p:spPr>
        <p:txBody>
          <a:bodyPr/>
          <a:lstStyle/>
          <a:p>
            <a:pPr marL="0" indent="0">
              <a:buNone/>
            </a:pPr>
            <a:r>
              <a:rPr lang="en-US" dirty="0"/>
              <a:t>Utilized fit model in JMP to discover the relationship between total household income and many variables such as different expenditures, family structures, and household/ living standards.</a:t>
            </a:r>
          </a:p>
          <a:p>
            <a:endParaRPr lang="en-US" dirty="0"/>
          </a:p>
        </p:txBody>
      </p:sp>
      <p:pic>
        <p:nvPicPr>
          <p:cNvPr id="4" name="Picture 3">
            <a:extLst>
              <a:ext uri="{FF2B5EF4-FFF2-40B4-BE49-F238E27FC236}">
                <a16:creationId xmlns:a16="http://schemas.microsoft.com/office/drawing/2014/main" id="{B95D4132-FB78-4DC6-AA7E-49004E6AA032}"/>
              </a:ext>
            </a:extLst>
          </p:cNvPr>
          <p:cNvPicPr>
            <a:picLocks noChangeAspect="1"/>
          </p:cNvPicPr>
          <p:nvPr/>
        </p:nvPicPr>
        <p:blipFill rotWithShape="1">
          <a:blip r:embed="rId2"/>
          <a:srcRect l="42890" t="15139" r="3516" b="34546"/>
          <a:stretch/>
        </p:blipFill>
        <p:spPr>
          <a:xfrm>
            <a:off x="761999" y="1993111"/>
            <a:ext cx="6534151" cy="3450613"/>
          </a:xfrm>
          <a:prstGeom prst="rect">
            <a:avLst/>
          </a:prstGeom>
        </p:spPr>
      </p:pic>
      <p:sp>
        <p:nvSpPr>
          <p:cNvPr id="5" name="Slide Number Placeholder 4">
            <a:extLst>
              <a:ext uri="{FF2B5EF4-FFF2-40B4-BE49-F238E27FC236}">
                <a16:creationId xmlns:a16="http://schemas.microsoft.com/office/drawing/2014/main" id="{9E6B07E3-852D-456F-8910-59D32C53D648}"/>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4156331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14E1E-1756-4BAA-B0F2-DC8F9ADD70F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A313A9E-7C3E-444A-8C6D-C7F744F2773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C242CD8-6981-4C7E-A733-0F4D69EEE01F}"/>
              </a:ext>
            </a:extLst>
          </p:cNvPr>
          <p:cNvPicPr>
            <a:picLocks noChangeAspect="1"/>
          </p:cNvPicPr>
          <p:nvPr/>
        </p:nvPicPr>
        <p:blipFill rotWithShape="1">
          <a:blip r:embed="rId2"/>
          <a:srcRect r="57912" b="7215"/>
          <a:stretch/>
        </p:blipFill>
        <p:spPr>
          <a:xfrm>
            <a:off x="1348611" y="612142"/>
            <a:ext cx="4900557" cy="6076997"/>
          </a:xfrm>
          <a:prstGeom prst="rect">
            <a:avLst/>
          </a:prstGeom>
        </p:spPr>
      </p:pic>
      <p:pic>
        <p:nvPicPr>
          <p:cNvPr id="5" name="Picture 4">
            <a:extLst>
              <a:ext uri="{FF2B5EF4-FFF2-40B4-BE49-F238E27FC236}">
                <a16:creationId xmlns:a16="http://schemas.microsoft.com/office/drawing/2014/main" id="{52FA968B-925F-4FD3-BA8B-6767ACDEC5D5}"/>
              </a:ext>
            </a:extLst>
          </p:cNvPr>
          <p:cNvPicPr>
            <a:picLocks noChangeAspect="1"/>
          </p:cNvPicPr>
          <p:nvPr/>
        </p:nvPicPr>
        <p:blipFill rotWithShape="1">
          <a:blip r:embed="rId3"/>
          <a:srcRect r="57912" b="32368"/>
          <a:stretch/>
        </p:blipFill>
        <p:spPr>
          <a:xfrm>
            <a:off x="6799937" y="1109913"/>
            <a:ext cx="5131293" cy="4638174"/>
          </a:xfrm>
          <a:prstGeom prst="rect">
            <a:avLst/>
          </a:prstGeom>
        </p:spPr>
      </p:pic>
      <p:sp>
        <p:nvSpPr>
          <p:cNvPr id="6" name="Rectangle 5">
            <a:extLst>
              <a:ext uri="{FF2B5EF4-FFF2-40B4-BE49-F238E27FC236}">
                <a16:creationId xmlns:a16="http://schemas.microsoft.com/office/drawing/2014/main" id="{C7D57AD0-C535-4CC3-9CC9-1674FDD0BAF8}"/>
              </a:ext>
            </a:extLst>
          </p:cNvPr>
          <p:cNvSpPr/>
          <p:nvPr/>
        </p:nvSpPr>
        <p:spPr>
          <a:xfrm>
            <a:off x="719093" y="-118811"/>
            <a:ext cx="204600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Before</a:t>
            </a:r>
          </a:p>
        </p:txBody>
      </p:sp>
      <p:sp>
        <p:nvSpPr>
          <p:cNvPr id="7" name="Rectangle 6">
            <a:extLst>
              <a:ext uri="{FF2B5EF4-FFF2-40B4-BE49-F238E27FC236}">
                <a16:creationId xmlns:a16="http://schemas.microsoft.com/office/drawing/2014/main" id="{800EB996-5EDE-43B5-9122-D9C96487036B}"/>
              </a:ext>
            </a:extLst>
          </p:cNvPr>
          <p:cNvSpPr/>
          <p:nvPr/>
        </p:nvSpPr>
        <p:spPr>
          <a:xfrm>
            <a:off x="6166469" y="-93901"/>
            <a:ext cx="165622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After</a:t>
            </a:r>
          </a:p>
        </p:txBody>
      </p:sp>
      <p:sp>
        <p:nvSpPr>
          <p:cNvPr id="8" name="Slide Number Placeholder 7">
            <a:extLst>
              <a:ext uri="{FF2B5EF4-FFF2-40B4-BE49-F238E27FC236}">
                <a16:creationId xmlns:a16="http://schemas.microsoft.com/office/drawing/2014/main" id="{5524D06B-E6B9-4CEB-BA06-E57B7E886730}"/>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610529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06700-B103-402B-B4C1-5B63583EF58A}"/>
              </a:ext>
            </a:extLst>
          </p:cNvPr>
          <p:cNvSpPr>
            <a:spLocks noGrp="1"/>
          </p:cNvSpPr>
          <p:nvPr>
            <p:ph type="title"/>
          </p:nvPr>
        </p:nvSpPr>
        <p:spPr/>
        <p:txBody>
          <a:bodyPr/>
          <a:lstStyle/>
          <a:p>
            <a:r>
              <a:rPr lang="en-US" dirty="0"/>
              <a:t>Multiple regression result</a:t>
            </a:r>
          </a:p>
        </p:txBody>
      </p:sp>
      <p:sp>
        <p:nvSpPr>
          <p:cNvPr id="3" name="Content Placeholder 2">
            <a:extLst>
              <a:ext uri="{FF2B5EF4-FFF2-40B4-BE49-F238E27FC236}">
                <a16:creationId xmlns:a16="http://schemas.microsoft.com/office/drawing/2014/main" id="{77FF156A-8283-4097-825C-EC5D06A239E9}"/>
              </a:ext>
            </a:extLst>
          </p:cNvPr>
          <p:cNvSpPr>
            <a:spLocks noGrp="1"/>
          </p:cNvSpPr>
          <p:nvPr>
            <p:ph idx="1"/>
          </p:nvPr>
        </p:nvSpPr>
        <p:spPr>
          <a:xfrm>
            <a:off x="5308847" y="2015732"/>
            <a:ext cx="6329778" cy="4037749"/>
          </a:xfrm>
        </p:spPr>
        <p:txBody>
          <a:bodyPr>
            <a:normAutofit fontScale="92500"/>
          </a:bodyPr>
          <a:lstStyle/>
          <a:p>
            <a:r>
              <a:rPr lang="en-US" dirty="0"/>
              <a:t>Total household income = (0.586)*total food expenditure – (6051.689)*agricultural household indicator – (0.32)*total rice expenditure + (0.629)*total fish and marine products expenditure – (0.984)*vegetables expenditure </a:t>
            </a:r>
            <a:r>
              <a:rPr lang="en-US" dirty="0">
                <a:highlight>
                  <a:srgbClr val="FFFF00"/>
                </a:highlight>
              </a:rPr>
              <a:t>…</a:t>
            </a:r>
            <a:r>
              <a:rPr lang="en-US" dirty="0"/>
              <a:t> + (11013.484)*number of personal computer + (14369.852)*number of stove with oven/gas range – 31008.4</a:t>
            </a:r>
          </a:p>
          <a:p>
            <a:pPr marL="0" indent="0">
              <a:buNone/>
            </a:pPr>
            <a:endParaRPr lang="en-US" dirty="0"/>
          </a:p>
          <a:p>
            <a:pPr marL="0" indent="0">
              <a:buNone/>
            </a:pPr>
            <a:r>
              <a:rPr lang="en-US" dirty="0"/>
              <a:t>The estimate column multiple by the corresponding variables from the screenshot on the left will provide the equation to calculate future/ unknown total household income.</a:t>
            </a:r>
          </a:p>
        </p:txBody>
      </p:sp>
      <p:pic>
        <p:nvPicPr>
          <p:cNvPr id="4" name="Picture 3">
            <a:extLst>
              <a:ext uri="{FF2B5EF4-FFF2-40B4-BE49-F238E27FC236}">
                <a16:creationId xmlns:a16="http://schemas.microsoft.com/office/drawing/2014/main" id="{A2997AFC-0733-4196-9616-5A5037B9B7EB}"/>
              </a:ext>
            </a:extLst>
          </p:cNvPr>
          <p:cNvPicPr>
            <a:picLocks noChangeAspect="1"/>
          </p:cNvPicPr>
          <p:nvPr/>
        </p:nvPicPr>
        <p:blipFill rotWithShape="1">
          <a:blip r:embed="rId2"/>
          <a:srcRect l="50000" t="39445" r="15938" b="13055"/>
          <a:stretch/>
        </p:blipFill>
        <p:spPr>
          <a:xfrm>
            <a:off x="480060" y="2015732"/>
            <a:ext cx="4801027" cy="3765943"/>
          </a:xfrm>
          <a:prstGeom prst="rect">
            <a:avLst/>
          </a:prstGeom>
        </p:spPr>
      </p:pic>
      <p:sp>
        <p:nvSpPr>
          <p:cNvPr id="5" name="Slide Number Placeholder 4">
            <a:extLst>
              <a:ext uri="{FF2B5EF4-FFF2-40B4-BE49-F238E27FC236}">
                <a16:creationId xmlns:a16="http://schemas.microsoft.com/office/drawing/2014/main" id="{3486C0D3-E3BB-4D87-BC0C-401A59455E5B}"/>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2558990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8F72-4C35-4147-B076-113B176D0CB3}"/>
              </a:ext>
            </a:extLst>
          </p:cNvPr>
          <p:cNvSpPr>
            <a:spLocks noGrp="1"/>
          </p:cNvSpPr>
          <p:nvPr>
            <p:ph type="title"/>
          </p:nvPr>
        </p:nvSpPr>
        <p:spPr/>
        <p:txBody>
          <a:bodyPr/>
          <a:lstStyle/>
          <a:p>
            <a:r>
              <a:rPr lang="en-US" dirty="0"/>
              <a:t>Fit y by x</a:t>
            </a:r>
          </a:p>
        </p:txBody>
      </p:sp>
      <p:pic>
        <p:nvPicPr>
          <p:cNvPr id="4" name="Picture 3">
            <a:extLst>
              <a:ext uri="{FF2B5EF4-FFF2-40B4-BE49-F238E27FC236}">
                <a16:creationId xmlns:a16="http://schemas.microsoft.com/office/drawing/2014/main" id="{911E8946-B900-4358-9981-82A1C09D2493}"/>
              </a:ext>
            </a:extLst>
          </p:cNvPr>
          <p:cNvPicPr>
            <a:picLocks noChangeAspect="1"/>
          </p:cNvPicPr>
          <p:nvPr/>
        </p:nvPicPr>
        <p:blipFill rotWithShape="1">
          <a:blip r:embed="rId2"/>
          <a:srcRect r="42422" b="47500"/>
          <a:stretch/>
        </p:blipFill>
        <p:spPr>
          <a:xfrm>
            <a:off x="2165954" y="1934248"/>
            <a:ext cx="7130446" cy="3657135"/>
          </a:xfrm>
          <a:prstGeom prst="rect">
            <a:avLst/>
          </a:prstGeom>
        </p:spPr>
      </p:pic>
      <p:sp>
        <p:nvSpPr>
          <p:cNvPr id="7" name="Content Placeholder 6">
            <a:extLst>
              <a:ext uri="{FF2B5EF4-FFF2-40B4-BE49-F238E27FC236}">
                <a16:creationId xmlns:a16="http://schemas.microsoft.com/office/drawing/2014/main" id="{5F783BE7-4F7A-4FC5-9D57-9F359BC85F24}"/>
              </a:ext>
            </a:extLst>
          </p:cNvPr>
          <p:cNvSpPr>
            <a:spLocks noGrp="1"/>
          </p:cNvSpPr>
          <p:nvPr>
            <p:ph idx="1"/>
          </p:nvPr>
        </p:nvSpPr>
        <p:spPr>
          <a:xfrm>
            <a:off x="2737454" y="5639216"/>
            <a:ext cx="8048626" cy="462098"/>
          </a:xfrm>
        </p:spPr>
        <p:txBody>
          <a:bodyPr/>
          <a:lstStyle/>
          <a:p>
            <a:pPr marL="0" indent="0">
              <a:buNone/>
            </a:pPr>
            <a:r>
              <a:rPr lang="en-US" dirty="0"/>
              <a:t>Total expenditure = ₱166,423.93 + (0.38)*total income</a:t>
            </a:r>
          </a:p>
        </p:txBody>
      </p:sp>
      <p:sp>
        <p:nvSpPr>
          <p:cNvPr id="3" name="TextBox 2">
            <a:extLst>
              <a:ext uri="{FF2B5EF4-FFF2-40B4-BE49-F238E27FC236}">
                <a16:creationId xmlns:a16="http://schemas.microsoft.com/office/drawing/2014/main" id="{D7E17E8B-FFA3-427C-A2CB-FC7A5A1C1E55}"/>
              </a:ext>
            </a:extLst>
          </p:cNvPr>
          <p:cNvSpPr txBox="1"/>
          <p:nvPr/>
        </p:nvSpPr>
        <p:spPr>
          <a:xfrm>
            <a:off x="9410329" y="2764900"/>
            <a:ext cx="2077375" cy="1938992"/>
          </a:xfrm>
          <a:prstGeom prst="rect">
            <a:avLst/>
          </a:prstGeom>
          <a:noFill/>
        </p:spPr>
        <p:txBody>
          <a:bodyPr wrap="square" rtlCol="0">
            <a:spAutoFit/>
          </a:bodyPr>
          <a:lstStyle/>
          <a:p>
            <a:r>
              <a:rPr lang="en-US" sz="2000" dirty="0"/>
              <a:t>*A relationship solely between income and expenditure columns listed in the data.</a:t>
            </a:r>
          </a:p>
        </p:txBody>
      </p:sp>
      <p:sp>
        <p:nvSpPr>
          <p:cNvPr id="6" name="Slide Number Placeholder 5">
            <a:extLst>
              <a:ext uri="{FF2B5EF4-FFF2-40B4-BE49-F238E27FC236}">
                <a16:creationId xmlns:a16="http://schemas.microsoft.com/office/drawing/2014/main" id="{8EA3AB87-9525-4045-92BB-925E83A4F718}"/>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4246932055"/>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299</TotalTime>
  <Words>906</Words>
  <Application>Microsoft Office PowerPoint</Application>
  <PresentationFormat>Widescreen</PresentationFormat>
  <Paragraphs>65</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Gill Sans MT</vt:lpstr>
      <vt:lpstr>Gallery</vt:lpstr>
      <vt:lpstr>Data Analytics Bootcamp Project</vt:lpstr>
      <vt:lpstr>Filipino Family Income and expenditure</vt:lpstr>
      <vt:lpstr>Reasons and questions for this dataset</vt:lpstr>
      <vt:lpstr>Data preparation</vt:lpstr>
      <vt:lpstr>PowerPoint Presentation</vt:lpstr>
      <vt:lpstr>Multiple REGRESSION</vt:lpstr>
      <vt:lpstr>PowerPoint Presentation</vt:lpstr>
      <vt:lpstr>Multiple regression result</vt:lpstr>
      <vt:lpstr>Fit y by x</vt:lpstr>
      <vt:lpstr>distributions</vt:lpstr>
      <vt:lpstr>Better fit y by x model</vt:lpstr>
      <vt:lpstr>distributions</vt:lpstr>
      <vt:lpstr>Data visualization in power bi</vt:lpstr>
      <vt:lpstr>PowerPoint Presentation</vt:lpstr>
      <vt:lpstr>PowerPoint Presentation</vt:lpstr>
      <vt:lpstr>PowerPoint Presentation</vt:lpstr>
      <vt:lpstr>PowerPoint Presentation</vt:lpstr>
      <vt:lpstr>Questions answered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Bootcamp Project</dc:title>
  <dc:creator>Annika Chan</dc:creator>
  <cp:lastModifiedBy>Annika Chan</cp:lastModifiedBy>
  <cp:revision>31</cp:revision>
  <dcterms:created xsi:type="dcterms:W3CDTF">2018-01-13T01:37:33Z</dcterms:created>
  <dcterms:modified xsi:type="dcterms:W3CDTF">2018-01-17T04:38:37Z</dcterms:modified>
</cp:coreProperties>
</file>